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3" d="100"/>
          <a:sy n="63" d="100"/>
        </p:scale>
        <p:origin x="-120" y="-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953337A-A4C0-4526-A135-83E4C504814B}" type="datetimeFigureOut">
              <a:rPr lang="sk-SK" smtClean="0"/>
              <a:t>3. 3. 2019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AF50119-0392-428F-A21E-6E054D81B584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458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337A-A4C0-4526-A135-83E4C504814B}" type="datetimeFigureOut">
              <a:rPr lang="sk-SK" smtClean="0"/>
              <a:t>3. 3. 2019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0119-0392-428F-A21E-6E054D81B58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54486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337A-A4C0-4526-A135-83E4C504814B}" type="datetimeFigureOut">
              <a:rPr lang="sk-SK" smtClean="0"/>
              <a:t>3. 3. 2019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0119-0392-428F-A21E-6E054D81B584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7600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337A-A4C0-4526-A135-83E4C504814B}" type="datetimeFigureOut">
              <a:rPr lang="sk-SK" smtClean="0"/>
              <a:t>3. 3. 2019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0119-0392-428F-A21E-6E054D81B584}" type="slidenum">
              <a:rPr lang="sk-SK" smtClean="0"/>
              <a:t>‹#›</a:t>
            </a:fld>
            <a:endParaRPr lang="sk-SK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94614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337A-A4C0-4526-A135-83E4C504814B}" type="datetimeFigureOut">
              <a:rPr lang="sk-SK" smtClean="0"/>
              <a:t>3. 3. 2019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0119-0392-428F-A21E-6E054D81B58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247885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337A-A4C0-4526-A135-83E4C504814B}" type="datetimeFigureOut">
              <a:rPr lang="sk-SK" smtClean="0"/>
              <a:t>3. 3. 2019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0119-0392-428F-A21E-6E054D81B584}" type="slidenum">
              <a:rPr lang="sk-SK" smtClean="0"/>
              <a:t>‹#›</a:t>
            </a:fld>
            <a:endParaRPr lang="sk-SK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10854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337A-A4C0-4526-A135-83E4C504814B}" type="datetimeFigureOut">
              <a:rPr lang="sk-SK" smtClean="0"/>
              <a:t>3. 3. 2019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0119-0392-428F-A21E-6E054D81B584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38698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337A-A4C0-4526-A135-83E4C504814B}" type="datetimeFigureOut">
              <a:rPr lang="sk-SK" smtClean="0"/>
              <a:t>3. 3. 2019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0119-0392-428F-A21E-6E054D81B584}" type="slidenum">
              <a:rPr lang="sk-SK" smtClean="0"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27289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337A-A4C0-4526-A135-83E4C504814B}" type="datetimeFigureOut">
              <a:rPr lang="sk-SK" smtClean="0"/>
              <a:t>3. 3. 2019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0119-0392-428F-A21E-6E054D81B584}" type="slidenum">
              <a:rPr lang="sk-SK" smtClean="0"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1211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337A-A4C0-4526-A135-83E4C504814B}" type="datetimeFigureOut">
              <a:rPr lang="sk-SK" smtClean="0"/>
              <a:t>3. 3. 2019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0119-0392-428F-A21E-6E054D81B58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42032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337A-A4C0-4526-A135-83E4C504814B}" type="datetimeFigureOut">
              <a:rPr lang="sk-SK" smtClean="0"/>
              <a:t>3. 3. 2019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0119-0392-428F-A21E-6E054D81B584}" type="slidenum">
              <a:rPr lang="sk-SK" smtClean="0"/>
              <a:t>‹#›</a:t>
            </a:fld>
            <a:endParaRPr lang="sk-SK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5083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337A-A4C0-4526-A135-83E4C504814B}" type="datetimeFigureOut">
              <a:rPr lang="sk-SK" smtClean="0"/>
              <a:t>3. 3. 2019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0119-0392-428F-A21E-6E054D81B58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75369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337A-A4C0-4526-A135-83E4C504814B}" type="datetimeFigureOut">
              <a:rPr lang="sk-SK" smtClean="0"/>
              <a:t>3. 3. 2019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0119-0392-428F-A21E-6E054D81B584}" type="slidenum">
              <a:rPr lang="sk-SK" smtClean="0"/>
              <a:t>‹#›</a:t>
            </a:fld>
            <a:endParaRPr lang="sk-SK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363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337A-A4C0-4526-A135-83E4C504814B}" type="datetimeFigureOut">
              <a:rPr lang="sk-SK" smtClean="0"/>
              <a:t>3. 3. 2019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0119-0392-428F-A21E-6E054D81B584}" type="slidenum">
              <a:rPr lang="sk-SK" smtClean="0"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4803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337A-A4C0-4526-A135-83E4C504814B}" type="datetimeFigureOut">
              <a:rPr lang="sk-SK" smtClean="0"/>
              <a:t>3. 3. 2019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0119-0392-428F-A21E-6E054D81B58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33894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337A-A4C0-4526-A135-83E4C504814B}" type="datetimeFigureOut">
              <a:rPr lang="sk-SK" smtClean="0"/>
              <a:t>3. 3. 2019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0119-0392-428F-A21E-6E054D81B584}" type="slidenum">
              <a:rPr lang="sk-SK" smtClean="0"/>
              <a:t>‹#›</a:t>
            </a:fld>
            <a:endParaRPr lang="sk-SK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5173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337A-A4C0-4526-A135-83E4C504814B}" type="datetimeFigureOut">
              <a:rPr lang="sk-SK" smtClean="0"/>
              <a:t>3. 3. 2019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0119-0392-428F-A21E-6E054D81B58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59479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953337A-A4C0-4526-A135-83E4C504814B}" type="datetimeFigureOut">
              <a:rPr lang="sk-SK" smtClean="0"/>
              <a:t>3. 3. 2019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AF50119-0392-428F-A21E-6E054D81B58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93229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7">
            <a:extLst>
              <a:ext uri="{FF2B5EF4-FFF2-40B4-BE49-F238E27FC236}">
                <a16:creationId xmlns:a16="http://schemas.microsoft.com/office/drawing/2014/main" xmlns="" id="{3D6DABB5-1FC3-4E21-AC84-4685B03C9F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202616" y="1411015"/>
            <a:ext cx="7808159" cy="4103960"/>
          </a:xfrm>
          <a:prstGeom prst="rect">
            <a:avLst/>
          </a:prstGeom>
          <a:blipFill dpi="0" rotWithShape="1">
            <a:blip r:embed="rId3">
              <a:alphaModFix amt="86000"/>
              <a:duotone>
                <a:schemeClr val="bg2">
                  <a:shade val="45000"/>
                  <a:satMod val="135000"/>
                </a:schemeClr>
                <a:prstClr val="white"/>
              </a:duotone>
              <a:extLst/>
            </a:blip>
            <a:srcRect/>
            <a:tile tx="0" ty="0" sx="90000" sy="100000" flip="none" algn="ctr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9">
            <a:extLst>
              <a:ext uri="{FF2B5EF4-FFF2-40B4-BE49-F238E27FC236}">
                <a16:creationId xmlns:a16="http://schemas.microsoft.com/office/drawing/2014/main" xmlns="" id="{FC5790B5-250E-45E6-A05D-C3D1D459BC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28332" y="1540931"/>
            <a:ext cx="7543802" cy="3835401"/>
          </a:xfrm>
          <a:prstGeom prst="rect">
            <a:avLst/>
          </a:prstGeom>
          <a:noFill/>
          <a:ln w="15875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68158C4B-1BFE-4F6D-B2C1-0066FA1193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3123631"/>
            <a:ext cx="12231160" cy="659658"/>
            <a:chOff x="-16934" y="3123631"/>
            <a:chExt cx="12231160" cy="659658"/>
          </a:xfrm>
        </p:grpSpPr>
        <p:sp>
          <p:nvSpPr>
            <p:cNvPr id="13" name="Rounded Rectangle 17">
              <a:extLst>
                <a:ext uri="{FF2B5EF4-FFF2-40B4-BE49-F238E27FC236}">
                  <a16:creationId xmlns:a16="http://schemas.microsoft.com/office/drawing/2014/main" xmlns="" id="{4A8E3562-03A2-4AF3-89BB-B227ED3261A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430976" y="312363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13">
              <a:extLst>
                <a:ext uri="{FF2B5EF4-FFF2-40B4-BE49-F238E27FC236}">
                  <a16:creationId xmlns:a16="http://schemas.microsoft.com/office/drawing/2014/main" xmlns="" id="{BD9DF111-5BF8-4312-BECB-94BBCF29ECC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5536"/>
              <a:ext cx="2478024" cy="612648"/>
            </a:xfrm>
            <a:prstGeom prst="rect">
              <a:avLst/>
            </a:prstGeom>
          </p:spPr>
        </p:pic>
        <p:sp>
          <p:nvSpPr>
            <p:cNvPr id="15" name="Rounded Rectangle 20">
              <a:extLst>
                <a:ext uri="{FF2B5EF4-FFF2-40B4-BE49-F238E27FC236}">
                  <a16:creationId xmlns:a16="http://schemas.microsoft.com/office/drawing/2014/main" xmlns="" id="{9EEB3A31-82B4-41D6-BEAB-3CC49BBCBE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717803" y="312492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28C66B30-E9F1-40DD-A809-6A1282E237D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5536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C43B58B-E11B-440C-8197-BBA9EFDEFB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>
            <a:normAutofit/>
          </a:bodyPr>
          <a:lstStyle/>
          <a:p>
            <a:r>
              <a:rPr lang="sk-SK"/>
              <a:t>Cyril a Metod</a:t>
            </a:r>
            <a:endParaRPr lang="sk-SK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B757EF2F-9D01-49D0-9DE9-391E93D44A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/>
          <a:p>
            <a:r>
              <a:rPr lang="sk-SK"/>
              <a:t>Vypracoval: Jakub Mazúr 3.C</a:t>
            </a:r>
            <a:endParaRPr lang="sk-SK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14319AF2-886A-4C5D-B34C-17FCB0267E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963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9F53400-6BE4-479D-A287-9AA1C30BD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Cyril a Metod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D84EFCC6-3926-449E-9830-9334DC5F80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dirty="0"/>
              <a:t>Bratia zo Solúna </a:t>
            </a:r>
          </a:p>
          <a:p>
            <a:r>
              <a:rPr lang="sk-SK" dirty="0"/>
              <a:t>Apoštoli Slovanov - slovanskí </a:t>
            </a:r>
            <a:r>
              <a:rPr lang="sk-SK" dirty="0" err="1"/>
              <a:t>vierozvestci</a:t>
            </a:r>
            <a:endParaRPr lang="sk-SK" dirty="0"/>
          </a:p>
          <a:p>
            <a:r>
              <a:rPr lang="sk-SK" dirty="0"/>
              <a:t>Mali 5 súrodencov</a:t>
            </a:r>
          </a:p>
          <a:p>
            <a:r>
              <a:rPr lang="sk-SK" dirty="0"/>
              <a:t>Konštantín bol najmladší </a:t>
            </a:r>
          </a:p>
          <a:p>
            <a:r>
              <a:rPr lang="sk-SK" dirty="0"/>
              <a:t>Otec bol vysoký byzantský štátny úradník (</a:t>
            </a:r>
            <a:r>
              <a:rPr lang="sk-SK" dirty="0" err="1"/>
              <a:t>drungarios</a:t>
            </a:r>
            <a:r>
              <a:rPr lang="sk-SK" dirty="0"/>
              <a:t>). Jeho meno je zachované v gréckej podobe </a:t>
            </a:r>
            <a:r>
              <a:rPr lang="sk-SK" dirty="0" err="1"/>
              <a:t>Leontios</a:t>
            </a:r>
            <a:r>
              <a:rPr lang="en-US" dirty="0"/>
              <a:t>,</a:t>
            </a:r>
            <a:r>
              <a:rPr lang="sk-SK" dirty="0"/>
              <a:t> po slovansky Lev</a:t>
            </a:r>
          </a:p>
          <a:p>
            <a:r>
              <a:rPr lang="sk-SK" dirty="0"/>
              <a:t>Matku </a:t>
            </a:r>
            <a:r>
              <a:rPr lang="en-US" dirty="0"/>
              <a:t>bola </a:t>
            </a:r>
            <a:r>
              <a:rPr lang="en-US" dirty="0" err="1"/>
              <a:t>pravdepodobne</a:t>
            </a:r>
            <a:r>
              <a:rPr lang="sk-SK" dirty="0"/>
              <a:t> </a:t>
            </a:r>
            <a:r>
              <a:rPr lang="sk-SK" dirty="0" err="1"/>
              <a:t>Slovank</a:t>
            </a:r>
            <a:r>
              <a:rPr lang="en-US" dirty="0"/>
              <a:t>a</a:t>
            </a:r>
            <a:r>
              <a:rPr lang="sk-SK" dirty="0"/>
              <a:t>, volala sa Maria  </a:t>
            </a:r>
          </a:p>
          <a:p>
            <a:r>
              <a:rPr lang="sk-SK" dirty="0"/>
              <a:t>Misia Cyrila a Metoda na Veľkú Moravu v rokoch 863/864 až 885</a:t>
            </a:r>
          </a:p>
        </p:txBody>
      </p:sp>
    </p:spTree>
    <p:extLst>
      <p:ext uri="{BB962C8B-B14F-4D97-AF65-F5344CB8AC3E}">
        <p14:creationId xmlns:p14="http://schemas.microsoft.com/office/powerpoint/2010/main" val="2404532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3">
            <a:extLst>
              <a:ext uri="{FF2B5EF4-FFF2-40B4-BE49-F238E27FC236}">
                <a16:creationId xmlns:a16="http://schemas.microsoft.com/office/drawing/2014/main" xmlns="" id="{ED56E41F-B8E0-4D18-B554-FD40260DE0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15">
            <a:extLst>
              <a:ext uri="{FF2B5EF4-FFF2-40B4-BE49-F238E27FC236}">
                <a16:creationId xmlns:a16="http://schemas.microsoft.com/office/drawing/2014/main" xmlns="" id="{2DB31E17-E562-4F82-98D0-858C84120F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58BF3B07-5EF6-4E5B-834E-C1398DB60AD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3DDA1859-D108-4C60-B38B-C85485AB386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E498EA77-084B-43CC-B94D-566F1D8E1EE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99B16D3F-47E8-419E-9C4E-ED6FC918FBB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88E7FFC-C9C7-4207-993F-6C9134107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endParaRPr lang="sk-SK">
              <a:solidFill>
                <a:srgbClr val="262626"/>
              </a:solidFill>
            </a:endParaRPr>
          </a:p>
        </p:txBody>
      </p:sp>
      <p:sp>
        <p:nvSpPr>
          <p:cNvPr id="28" name="Rectangle 21">
            <a:extLst>
              <a:ext uri="{FF2B5EF4-FFF2-40B4-BE49-F238E27FC236}">
                <a16:creationId xmlns:a16="http://schemas.microsoft.com/office/drawing/2014/main" xmlns="" id="{23E937B9-07EE-456A-A31C-41A8866E28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Zástupný objekt pre obsah 5">
            <a:extLst>
              <a:ext uri="{FF2B5EF4-FFF2-40B4-BE49-F238E27FC236}">
                <a16:creationId xmlns:a16="http://schemas.microsoft.com/office/drawing/2014/main" xmlns="" id="{9C762492-40B9-4A13-9FEB-69696A9E45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683" y="1907730"/>
            <a:ext cx="5278777" cy="2863736"/>
          </a:xfrm>
          <a:prstGeom prst="rect">
            <a:avLst/>
          </a:prstGeom>
        </p:spPr>
      </p:pic>
      <p:cxnSp>
        <p:nvCxnSpPr>
          <p:cNvPr id="30" name="Straight Connector 23">
            <a:extLst>
              <a:ext uri="{FF2B5EF4-FFF2-40B4-BE49-F238E27FC236}">
                <a16:creationId xmlns:a16="http://schemas.microsoft.com/office/drawing/2014/main" xmlns="" id="{FD2308B7-2829-44DD-B213-27EEBDED14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Zástupný objekt pre obsah 7">
            <a:extLst>
              <a:ext uri="{FF2B5EF4-FFF2-40B4-BE49-F238E27FC236}">
                <a16:creationId xmlns:a16="http://schemas.microsoft.com/office/drawing/2014/main" xmlns="" id="{4E0C034E-7EA3-40AC-B7AA-722D25434F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526" y="930375"/>
            <a:ext cx="3665589" cy="4959085"/>
          </a:xfrm>
        </p:spPr>
      </p:pic>
    </p:spTree>
    <p:extLst>
      <p:ext uri="{BB962C8B-B14F-4D97-AF65-F5344CB8AC3E}">
        <p14:creationId xmlns:p14="http://schemas.microsoft.com/office/powerpoint/2010/main" val="2080913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39CE86E-0C93-408B-BF1A-DABB341BB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Prínos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50EB4DD4-5424-4202-B519-76E603C47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k-SK" dirty="0"/>
              <a:t>Písomný jazyk pre Slovanov - píš ako počuješ</a:t>
            </a:r>
          </a:p>
          <a:p>
            <a:r>
              <a:rPr lang="sk-SK" dirty="0"/>
              <a:t>Dvojkríž</a:t>
            </a:r>
          </a:p>
          <a:p>
            <a:r>
              <a:rPr lang="sk-SK" dirty="0"/>
              <a:t>Ich odkaz vydržal vyše 1000 rokov</a:t>
            </a:r>
          </a:p>
          <a:p>
            <a:r>
              <a:rPr lang="sk-SK" dirty="0"/>
              <a:t>Vývin kresťanstva</a:t>
            </a:r>
          </a:p>
          <a:p>
            <a:r>
              <a:rPr lang="sk-SK" dirty="0"/>
              <a:t>Vzdelanie (aj výstavba škôl) </a:t>
            </a:r>
          </a:p>
          <a:p>
            <a:r>
              <a:rPr lang="sk-SK" dirty="0"/>
              <a:t>Získali pre Veľkú Moravu (s podporou u pápeža) uznanie staroslovienčiny ako liturgického jazyka</a:t>
            </a:r>
          </a:p>
          <a:p>
            <a:r>
              <a:rPr lang="sk-SK" dirty="0"/>
              <a:t>Ich zásluhou získala Veľká Morava arcibiskupstvo (a cirkevnú nezávislosť)</a:t>
            </a:r>
          </a:p>
          <a:p>
            <a:r>
              <a:rPr lang="sk-SK" dirty="0" err="1"/>
              <a:t>Industraie</a:t>
            </a:r>
            <a:r>
              <a:rPr lang="sk-SK" dirty="0"/>
              <a:t> </a:t>
            </a:r>
            <a:r>
              <a:rPr lang="sk-SK" dirty="0" err="1"/>
              <a:t>tue</a:t>
            </a:r>
            <a:r>
              <a:rPr lang="sk-SK" dirty="0"/>
              <a:t> (získanie štátoprávnej legitimity)</a:t>
            </a:r>
          </a:p>
        </p:txBody>
      </p:sp>
    </p:spTree>
    <p:extLst>
      <p:ext uri="{BB962C8B-B14F-4D97-AF65-F5344CB8AC3E}">
        <p14:creationId xmlns:p14="http://schemas.microsoft.com/office/powerpoint/2010/main" val="2684300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írodný">
  <a:themeElements>
    <a:clrScheme name="Prírodný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Prírodný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rírodn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73</Words>
  <Application>Microsoft Office PowerPoint</Application>
  <PresentationFormat>Vlastná</PresentationFormat>
  <Paragraphs>19</Paragraphs>
  <Slides>4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4</vt:i4>
      </vt:variant>
    </vt:vector>
  </HeadingPairs>
  <TitlesOfParts>
    <vt:vector size="5" baseType="lpstr">
      <vt:lpstr>Prírodný</vt:lpstr>
      <vt:lpstr>Cyril a Metod</vt:lpstr>
      <vt:lpstr>Cyril a Metod</vt:lpstr>
      <vt:lpstr>Prezentácia programu PowerPoint</vt:lpstr>
      <vt:lpstr>Prínos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Cyril a Metod</dc:title>
  <dc:creator>Ondrej Mazúr</dc:creator>
  <cp:lastModifiedBy>ucitel</cp:lastModifiedBy>
  <cp:revision>6</cp:revision>
  <dcterms:created xsi:type="dcterms:W3CDTF">2019-04-10T22:05:13Z</dcterms:created>
  <dcterms:modified xsi:type="dcterms:W3CDTF">2019-03-03T18:53:37Z</dcterms:modified>
</cp:coreProperties>
</file>